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6"/>
  </p:notesMasterIdLst>
  <p:handoutMasterIdLst>
    <p:handoutMasterId r:id="rId137"/>
  </p:handoutMasterIdLst>
  <p:sldIdLst>
    <p:sldId id="625" r:id="rId2"/>
    <p:sldId id="628" r:id="rId3"/>
    <p:sldId id="770" r:id="rId4"/>
    <p:sldId id="751" r:id="rId5"/>
    <p:sldId id="630" r:id="rId6"/>
    <p:sldId id="631" r:id="rId7"/>
    <p:sldId id="632" r:id="rId8"/>
    <p:sldId id="1133" r:id="rId9"/>
    <p:sldId id="752" r:id="rId10"/>
    <p:sldId id="635" r:id="rId11"/>
    <p:sldId id="636" r:id="rId12"/>
    <p:sldId id="637" r:id="rId13"/>
    <p:sldId id="639" r:id="rId14"/>
    <p:sldId id="1131" r:id="rId15"/>
    <p:sldId id="641"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7" r:id="rId29"/>
    <p:sldId id="658" r:id="rId30"/>
    <p:sldId id="654" r:id="rId31"/>
    <p:sldId id="1129" r:id="rId32"/>
    <p:sldId id="754" r:id="rId33"/>
    <p:sldId id="659" r:id="rId34"/>
    <p:sldId id="660" r:id="rId35"/>
    <p:sldId id="661" r:id="rId36"/>
    <p:sldId id="662" r:id="rId37"/>
    <p:sldId id="1134" r:id="rId38"/>
    <p:sldId id="769" r:id="rId39"/>
    <p:sldId id="756" r:id="rId40"/>
    <p:sldId id="757" r:id="rId41"/>
    <p:sldId id="758" r:id="rId42"/>
    <p:sldId id="759" r:id="rId43"/>
    <p:sldId id="773" r:id="rId44"/>
    <p:sldId id="774" r:id="rId45"/>
    <p:sldId id="771"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5"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79" r:id="rId80"/>
    <p:sldId id="778" r:id="rId81"/>
    <p:sldId id="744" r:id="rId82"/>
    <p:sldId id="780" r:id="rId83"/>
    <p:sldId id="782" r:id="rId84"/>
    <p:sldId id="781" r:id="rId85"/>
    <p:sldId id="783" r:id="rId86"/>
    <p:sldId id="766" r:id="rId87"/>
    <p:sldId id="745" r:id="rId88"/>
    <p:sldId id="784" r:id="rId89"/>
    <p:sldId id="746" r:id="rId90"/>
    <p:sldId id="775" r:id="rId91"/>
    <p:sldId id="701" r:id="rId92"/>
    <p:sldId id="702" r:id="rId93"/>
    <p:sldId id="703" r:id="rId94"/>
    <p:sldId id="700" r:id="rId95"/>
    <p:sldId id="1128"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64" r:id="rId132"/>
    <p:sldId id="739" r:id="rId133"/>
    <p:sldId id="777" r:id="rId134"/>
    <p:sldId id="1132" r:id="rId135"/>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92" d="100"/>
          <a:sy n="92" d="100"/>
        </p:scale>
        <p:origin x="780" y="6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447878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0CB3B-CEE5-42F1-60CA-F8485D9C0E26}"/>
            </a:ext>
          </a:extLst>
        </p:cNvPr>
        <p:cNvGrpSpPr/>
        <p:nvPr/>
      </p:nvGrpSpPr>
      <p:grpSpPr>
        <a:xfrm>
          <a:off x="0" y="0"/>
          <a:ext cx="0" cy="0"/>
          <a:chOff x="0" y="0"/>
          <a:chExt cx="0" cy="0"/>
        </a:xfrm>
      </p:grpSpPr>
      <p:sp>
        <p:nvSpPr>
          <p:cNvPr id="24578" name="Rectangle 7">
            <a:extLst>
              <a:ext uri="{FF2B5EF4-FFF2-40B4-BE49-F238E27FC236}">
                <a16:creationId xmlns:a16="http://schemas.microsoft.com/office/drawing/2014/main" id="{398E3D5D-9DC1-CEFF-6B3B-002FB22A5D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83998140-7FC4-0D90-3FF8-9F9301569F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150EF6FE-3DD0-4FC2-1A37-79F5D94F2AF7}"/>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011D7C0B-8175-52F7-41AD-8134925728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235485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CE82-F620-3A16-799A-F6F8C0943801}"/>
            </a:ext>
          </a:extLst>
        </p:cNvPr>
        <p:cNvGrpSpPr/>
        <p:nvPr/>
      </p:nvGrpSpPr>
      <p:grpSpPr>
        <a:xfrm>
          <a:off x="0" y="0"/>
          <a:ext cx="0" cy="0"/>
          <a:chOff x="0" y="0"/>
          <a:chExt cx="0" cy="0"/>
        </a:xfrm>
      </p:grpSpPr>
      <p:sp>
        <p:nvSpPr>
          <p:cNvPr id="24578" name="Rectangle 7">
            <a:extLst>
              <a:ext uri="{FF2B5EF4-FFF2-40B4-BE49-F238E27FC236}">
                <a16:creationId xmlns:a16="http://schemas.microsoft.com/office/drawing/2014/main" id="{FB9071A7-54CC-E9B5-5F0B-731F03855E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D00ED64C-DDBB-4F7C-B6C6-3D9861BD3F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3276E353-6DA9-F75E-E882-D6FEA821B547}"/>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D83F077D-D8F0-B4A7-BFDC-5C8D0D11D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143581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name="Corel DESIGNER" r:id="rId17" imgW="2743200" imgH="1536480" progId="Corel DESIGNER.Graphic.10">
                  <p:embed/>
                </p:oleObj>
              </mc:Choice>
              <mc:Fallback>
                <p:oleObj name="Corel DESIGNER" r:id="rId17" imgW="2743200" imgH="1536480" progId="Corel DESIGNER.Graphic.10">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1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202.png"/><Relationship Id="rId4" Type="http://schemas.openxmlformats.org/officeDocument/2006/relationships/image" Target="../media/image201.png"/></Relationships>
</file>

<file path=ppt/slides/_rels/slide12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2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2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13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214.png"/><Relationship Id="rId4" Type="http://schemas.openxmlformats.org/officeDocument/2006/relationships/image" Target="../media/image213.png"/></Relationships>
</file>

<file path=ppt/slides/_rels/slide1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png"/></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インテリジェントシステム研究部門</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Files\\OpenRTM-aist\\2.1.0\\Components\\C++\\Examples\\vc16</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13</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13</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131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131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a:solidFill>
                  <a:srgbClr val="5F5F5F"/>
                </a:solidFill>
              </a:rPr>
              <a:t>$ rtm2-naming</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6963" y="3443697"/>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1150" y="3429000"/>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401" y="3506659"/>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392593" y="3838529"/>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50271" y="383052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1329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CCED3D-DC00-44FA-8EAE-2E7154317C59}"/>
              </a:ext>
            </a:extLst>
          </p:cNvPr>
          <p:cNvSpPr>
            <a:spLocks noGrp="1"/>
          </p:cNvSpPr>
          <p:nvPr>
            <p:ph type="sldNum" sz="quarter" idx="10"/>
          </p:nvPr>
        </p:nvSpPr>
        <p:spPr/>
        <p:txBody>
          <a:bodyPr/>
          <a:lstStyle/>
          <a:p>
            <a:pPr>
              <a:defRPr/>
            </a:pPr>
            <a:fld id="{8C48713B-3B00-45F2-AE2F-0E4BD0285872}" type="slidenum">
              <a:rPr lang="en-US" altLang="ja-JP" smtClean="0"/>
              <a:pPr>
                <a:defRPr/>
              </a:pPr>
              <a:t>134</a:t>
            </a:fld>
            <a:endParaRPr lang="en-US" altLang="ja-JP"/>
          </a:p>
        </p:txBody>
      </p:sp>
      <p:sp>
        <p:nvSpPr>
          <p:cNvPr id="4" name="テキスト ボックス 3">
            <a:extLst>
              <a:ext uri="{FF2B5EF4-FFF2-40B4-BE49-F238E27FC236}">
                <a16:creationId xmlns:a16="http://schemas.microsoft.com/office/drawing/2014/main" id="{75049BE5-FD23-4AED-9193-1F0CBFC5ADD8}"/>
              </a:ext>
            </a:extLst>
          </p:cNvPr>
          <p:cNvSpPr txBox="1"/>
          <p:nvPr/>
        </p:nvSpPr>
        <p:spPr>
          <a:xfrm>
            <a:off x="791580" y="2123855"/>
            <a:ext cx="7065785" cy="2308324"/>
          </a:xfrm>
          <a:prstGeom prst="rect">
            <a:avLst/>
          </a:prstGeom>
          <a:noFill/>
        </p:spPr>
        <p:txBody>
          <a:bodyPr wrap="square">
            <a:spAutoFit/>
          </a:bodyPr>
          <a:lstStyle/>
          <a:p>
            <a:r>
              <a:rPr lang="en-US" altLang="ja-JP" sz="3600" b="0" i="0" dirty="0">
                <a:solidFill>
                  <a:srgbClr val="333333"/>
                </a:solidFill>
                <a:effectLst/>
                <a:latin typeface="ヒラギノ角ゴ Pro W3"/>
              </a:rPr>
              <a:t>https://nobu19800.github.io/DataTypeManual/docs/</a:t>
            </a:r>
          </a:p>
          <a:p>
            <a:endParaRPr lang="en-US" altLang="ja-JP" sz="3600" dirty="0">
              <a:solidFill>
                <a:srgbClr val="333333"/>
              </a:solidFill>
              <a:latin typeface="ヒラギノ角ゴ Pro W3"/>
            </a:endParaRPr>
          </a:p>
          <a:p>
            <a:r>
              <a:rPr lang="en-US" altLang="ja-JP" sz="3600" b="0" i="0" dirty="0">
                <a:solidFill>
                  <a:srgbClr val="333333"/>
                </a:solidFill>
                <a:effectLst/>
                <a:latin typeface="ヒラギノ角ゴ Pro W3"/>
              </a:rPr>
              <a:t>https://onl.bz/7V2yGHe</a:t>
            </a:r>
            <a:endParaRPr lang="ja-JP" altLang="en-US" sz="3600" dirty="0"/>
          </a:p>
        </p:txBody>
      </p:sp>
    </p:spTree>
    <p:extLst>
      <p:ext uri="{BB962C8B-B14F-4D97-AF65-F5344CB8AC3E}">
        <p14:creationId xmlns:p14="http://schemas.microsoft.com/office/powerpoint/2010/main" val="58489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14</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14</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651900" cy="1473182"/>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800"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1214187" y="2488514"/>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4997370" y="1324838"/>
            <a:ext cx="3684749" cy="810501"/>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プロジェクト名に「</a:t>
            </a:r>
            <a:r>
              <a:rPr kumimoji="1" lang="en-US" altLang="ja-JP" sz="1800" dirty="0" err="1">
                <a:solidFill>
                  <a:schemeClr val="tx1"/>
                </a:solidFill>
              </a:rPr>
              <a:t>RobotController</a:t>
            </a:r>
            <a:r>
              <a:rPr kumimoji="1" lang="ja-JP" altLang="en-US" sz="1800" dirty="0">
                <a:solidFill>
                  <a:schemeClr val="tx1"/>
                </a:solidFill>
              </a:rPr>
              <a:t>」と入力して終了をクリックする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15</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15</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16</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16</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使用するコールバック関数を設定する</a:t>
            </a:r>
            <a:endParaRPr lang="en-US" altLang="ja-JP" sz="1800" kern="0" dirty="0">
              <a:solidFill>
                <a:srgbClr val="5F5F5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18</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18</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19</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19</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538287"/>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3" name="図 2">
            <a:extLst>
              <a:ext uri="{FF2B5EF4-FFF2-40B4-BE49-F238E27FC236}">
                <a16:creationId xmlns:a16="http://schemas.microsoft.com/office/drawing/2014/main" id="{4BED01D9-49E9-D2F4-9748-9AFAAF732334}"/>
              </a:ext>
            </a:extLst>
          </p:cNvPr>
          <p:cNvPicPr>
            <a:picLocks noChangeAspect="1"/>
          </p:cNvPicPr>
          <p:nvPr/>
        </p:nvPicPr>
        <p:blipFill>
          <a:blip r:embed="rId3"/>
          <a:stretch>
            <a:fillRect/>
          </a:stretch>
        </p:blipFill>
        <p:spPr>
          <a:xfrm>
            <a:off x="4392712" y="1448780"/>
            <a:ext cx="4609732" cy="28356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142"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65265" y="4419600"/>
            <a:ext cx="5856109"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 name="テキスト ボックス 2">
            <a:extLst>
              <a:ext uri="{FF2B5EF4-FFF2-40B4-BE49-F238E27FC236}">
                <a16:creationId xmlns:a16="http://schemas.microsoft.com/office/drawing/2014/main" id="{7ED99B23-841B-79B8-73FD-9CECC5FD432F}"/>
              </a:ext>
            </a:extLst>
          </p:cNvPr>
          <p:cNvSpPr txBox="1"/>
          <p:nvPr/>
        </p:nvSpPr>
        <p:spPr>
          <a:xfrm>
            <a:off x="154960" y="4447486"/>
            <a:ext cx="5676721" cy="1709442"/>
          </a:xfrm>
          <a:prstGeom prst="rect">
            <a:avLst/>
          </a:prstGeom>
          <a:solidFill>
            <a:schemeClr val="tx1"/>
          </a:solidFill>
        </p:spPr>
        <p:txBody>
          <a:bodyPr wrap="square">
            <a:spAutoFit/>
          </a:bodyPr>
          <a:lstStyle/>
          <a:p>
            <a:pPr>
              <a:lnSpc>
                <a:spcPts val="1425"/>
              </a:lnSpc>
            </a:pPr>
            <a:r>
              <a:rPr lang="en-US" altLang="ja-JP" b="0" dirty="0">
                <a:solidFill>
                  <a:srgbClr val="569CD6"/>
                </a:solidFill>
                <a:effectLst/>
                <a:latin typeface="Consolas" panose="020B0609020204030204" pitchFamily="49" charset="0"/>
              </a:rPr>
              <a:t>struct</a:t>
            </a:r>
            <a:r>
              <a:rPr lang="en-US" altLang="ja-JP" b="0" dirty="0">
                <a:solidFill>
                  <a:srgbClr val="CCCCCC"/>
                </a:solidFill>
                <a:effectLst/>
                <a:latin typeface="Consolas" panose="020B0609020204030204" pitchFamily="49" charset="0"/>
              </a:rPr>
              <a:t> </a:t>
            </a:r>
            <a:r>
              <a:rPr lang="en-US" altLang="ja-JP" b="0" dirty="0">
                <a:solidFill>
                  <a:srgbClr val="4EC9B0"/>
                </a:solidFill>
                <a:effectLst/>
                <a:latin typeface="Consolas" panose="020B0609020204030204" pitchFamily="49" charset="0"/>
              </a:rPr>
              <a:t>Velocity2D</a:t>
            </a:r>
            <a:endParaRPr lang="en-US" altLang="ja-JP" b="0" dirty="0">
              <a:solidFill>
                <a:srgbClr val="CCCCCC"/>
              </a:solidFill>
              <a:effectLst/>
              <a:latin typeface="Consolas" panose="020B0609020204030204" pitchFamily="49" charset="0"/>
            </a:endParaRPr>
          </a:p>
          <a:p>
            <a:pPr>
              <a:lnSpc>
                <a:spcPts val="1425"/>
              </a:lnSpc>
            </a:pPr>
            <a:r>
              <a:rPr lang="en-US" altLang="ja-JP" b="0" dirty="0">
                <a:solidFill>
                  <a:srgbClr val="CCCCCC"/>
                </a:solidFill>
                <a:effectLst/>
                <a:latin typeface="Consolas" panose="020B0609020204030204" pitchFamily="49" charset="0"/>
              </a:rPr>
              <a:t>{</a:t>
            </a:r>
          </a:p>
          <a:p>
            <a:pPr>
              <a:lnSpc>
                <a:spcPts val="1425"/>
              </a:lnSpc>
            </a:pPr>
            <a:r>
              <a:rPr lang="en-US" altLang="ja-JP" b="0" dirty="0">
                <a:solidFill>
                  <a:srgbClr val="CCCCCC"/>
                </a:solidFill>
                <a:effectLst/>
                <a:latin typeface="Consolas" panose="020B0609020204030204" pitchFamily="49" charset="0"/>
              </a:rPr>
              <a:t>    </a:t>
            </a:r>
            <a:r>
              <a:rPr lang="en-US" altLang="ja-JP" b="0" dirty="0">
                <a:solidFill>
                  <a:srgbClr val="6A9955"/>
                </a:solidFill>
                <a:effectLst/>
                <a:latin typeface="Consolas" panose="020B0609020204030204" pitchFamily="49" charset="0"/>
              </a:rPr>
              <a:t>/// Velocity along the x axis in </a:t>
            </a:r>
            <a:r>
              <a:rPr lang="en-US" altLang="ja-JP" b="0" dirty="0" err="1">
                <a:solidFill>
                  <a:srgbClr val="6A9955"/>
                </a:solidFill>
                <a:effectLst/>
                <a:latin typeface="Consolas" panose="020B0609020204030204" pitchFamily="49" charset="0"/>
              </a:rPr>
              <a:t>metres</a:t>
            </a:r>
            <a:r>
              <a:rPr lang="en-US" altLang="ja-JP" b="0" dirty="0">
                <a:solidFill>
                  <a:srgbClr val="6A9955"/>
                </a:solidFill>
                <a:effectLst/>
                <a:latin typeface="Consolas" panose="020B0609020204030204" pitchFamily="49" charset="0"/>
              </a:rPr>
              <a:t> per second.</a:t>
            </a:r>
            <a:endParaRPr lang="en-US" altLang="ja-JP" b="0" dirty="0">
              <a:solidFill>
                <a:srgbClr val="CCCCCC"/>
              </a:solidFill>
              <a:effectLst/>
              <a:latin typeface="Consolas" panose="020B0609020204030204" pitchFamily="49" charset="0"/>
            </a:endParaRPr>
          </a:p>
          <a:p>
            <a:pPr>
              <a:lnSpc>
                <a:spcPts val="1425"/>
              </a:lnSpc>
            </a:pPr>
            <a:r>
              <a:rPr lang="en-US" altLang="ja-JP" b="0" dirty="0">
                <a:solidFill>
                  <a:srgbClr val="CCCCCC"/>
                </a:solidFill>
                <a:effectLst/>
                <a:latin typeface="Consolas" panose="020B0609020204030204" pitchFamily="49" charset="0"/>
              </a:rPr>
              <a:t>    </a:t>
            </a:r>
            <a:r>
              <a:rPr lang="en-US" altLang="ja-JP" b="0" dirty="0">
                <a:solidFill>
                  <a:srgbClr val="569CD6"/>
                </a:solidFill>
                <a:effectLst/>
                <a:latin typeface="Consolas" panose="020B0609020204030204" pitchFamily="49" charset="0"/>
              </a:rPr>
              <a:t>double</a:t>
            </a:r>
            <a:r>
              <a:rPr lang="en-US" altLang="ja-JP" b="0" dirty="0">
                <a:solidFill>
                  <a:srgbClr val="CCCCCC"/>
                </a:solidFill>
                <a:effectLst/>
                <a:latin typeface="Consolas" panose="020B0609020204030204" pitchFamily="49" charset="0"/>
              </a:rPr>
              <a:t> </a:t>
            </a:r>
            <a:r>
              <a:rPr lang="en-US" altLang="ja-JP" b="0" dirty="0" err="1">
                <a:solidFill>
                  <a:srgbClr val="9CDCFE"/>
                </a:solidFill>
                <a:effectLst/>
                <a:latin typeface="Consolas" panose="020B0609020204030204" pitchFamily="49" charset="0"/>
              </a:rPr>
              <a:t>vx</a:t>
            </a:r>
            <a:r>
              <a:rPr lang="en-US" altLang="ja-JP" b="0" dirty="0">
                <a:solidFill>
                  <a:srgbClr val="CCCCCC"/>
                </a:solidFill>
                <a:effectLst/>
                <a:latin typeface="Consolas" panose="020B0609020204030204" pitchFamily="49" charset="0"/>
              </a:rPr>
              <a:t>;</a:t>
            </a:r>
          </a:p>
          <a:p>
            <a:pPr>
              <a:lnSpc>
                <a:spcPts val="1425"/>
              </a:lnSpc>
            </a:pPr>
            <a:r>
              <a:rPr lang="en-US" altLang="ja-JP" b="0" dirty="0">
                <a:solidFill>
                  <a:srgbClr val="CCCCCC"/>
                </a:solidFill>
                <a:effectLst/>
                <a:latin typeface="Consolas" panose="020B0609020204030204" pitchFamily="49" charset="0"/>
              </a:rPr>
              <a:t>    </a:t>
            </a:r>
            <a:r>
              <a:rPr lang="en-US" altLang="ja-JP" b="0" dirty="0">
                <a:solidFill>
                  <a:srgbClr val="6A9955"/>
                </a:solidFill>
                <a:effectLst/>
                <a:latin typeface="Consolas" panose="020B0609020204030204" pitchFamily="49" charset="0"/>
              </a:rPr>
              <a:t>/// Velocity along the y axis in </a:t>
            </a:r>
            <a:r>
              <a:rPr lang="en-US" altLang="ja-JP" b="0" dirty="0" err="1">
                <a:solidFill>
                  <a:srgbClr val="6A9955"/>
                </a:solidFill>
                <a:effectLst/>
                <a:latin typeface="Consolas" panose="020B0609020204030204" pitchFamily="49" charset="0"/>
              </a:rPr>
              <a:t>metres</a:t>
            </a:r>
            <a:r>
              <a:rPr lang="en-US" altLang="ja-JP" b="0" dirty="0">
                <a:solidFill>
                  <a:srgbClr val="6A9955"/>
                </a:solidFill>
                <a:effectLst/>
                <a:latin typeface="Consolas" panose="020B0609020204030204" pitchFamily="49" charset="0"/>
              </a:rPr>
              <a:t> per second.</a:t>
            </a:r>
            <a:endParaRPr lang="en-US" altLang="ja-JP" b="0" dirty="0">
              <a:solidFill>
                <a:srgbClr val="CCCCCC"/>
              </a:solidFill>
              <a:effectLst/>
              <a:latin typeface="Consolas" panose="020B0609020204030204" pitchFamily="49" charset="0"/>
            </a:endParaRPr>
          </a:p>
          <a:p>
            <a:pPr>
              <a:lnSpc>
                <a:spcPts val="1425"/>
              </a:lnSpc>
            </a:pPr>
            <a:r>
              <a:rPr lang="en-US" altLang="ja-JP" b="0" dirty="0">
                <a:solidFill>
                  <a:srgbClr val="CCCCCC"/>
                </a:solidFill>
                <a:effectLst/>
                <a:latin typeface="Consolas" panose="020B0609020204030204" pitchFamily="49" charset="0"/>
              </a:rPr>
              <a:t>    </a:t>
            </a:r>
            <a:r>
              <a:rPr lang="en-US" altLang="ja-JP" b="0" dirty="0">
                <a:solidFill>
                  <a:srgbClr val="569CD6"/>
                </a:solidFill>
                <a:effectLst/>
                <a:latin typeface="Consolas" panose="020B0609020204030204" pitchFamily="49" charset="0"/>
              </a:rPr>
              <a:t>double</a:t>
            </a:r>
            <a:r>
              <a:rPr lang="en-US" altLang="ja-JP" b="0" dirty="0">
                <a:solidFill>
                  <a:srgbClr val="CCCCCC"/>
                </a:solidFill>
                <a:effectLst/>
                <a:latin typeface="Consolas" panose="020B0609020204030204" pitchFamily="49" charset="0"/>
              </a:rPr>
              <a:t> </a:t>
            </a:r>
            <a:r>
              <a:rPr lang="en-US" altLang="ja-JP" b="0" dirty="0" err="1">
                <a:solidFill>
                  <a:srgbClr val="9CDCFE"/>
                </a:solidFill>
                <a:effectLst/>
                <a:latin typeface="Consolas" panose="020B0609020204030204" pitchFamily="49" charset="0"/>
              </a:rPr>
              <a:t>vy</a:t>
            </a:r>
            <a:r>
              <a:rPr lang="en-US" altLang="ja-JP" b="0" dirty="0">
                <a:solidFill>
                  <a:srgbClr val="CCCCCC"/>
                </a:solidFill>
                <a:effectLst/>
                <a:latin typeface="Consolas" panose="020B0609020204030204" pitchFamily="49" charset="0"/>
              </a:rPr>
              <a:t>;</a:t>
            </a:r>
          </a:p>
          <a:p>
            <a:pPr>
              <a:lnSpc>
                <a:spcPts val="1425"/>
              </a:lnSpc>
            </a:pPr>
            <a:r>
              <a:rPr lang="en-US" altLang="ja-JP" b="0" dirty="0">
                <a:solidFill>
                  <a:srgbClr val="CCCCCC"/>
                </a:solidFill>
                <a:effectLst/>
                <a:latin typeface="Consolas" panose="020B0609020204030204" pitchFamily="49" charset="0"/>
              </a:rPr>
              <a:t>    </a:t>
            </a:r>
            <a:r>
              <a:rPr lang="en-US" altLang="ja-JP" b="0" dirty="0">
                <a:solidFill>
                  <a:srgbClr val="6A9955"/>
                </a:solidFill>
                <a:effectLst/>
                <a:latin typeface="Consolas" panose="020B0609020204030204" pitchFamily="49" charset="0"/>
              </a:rPr>
              <a:t>/// Yaw velocity in radians per second.</a:t>
            </a:r>
            <a:endParaRPr lang="en-US" altLang="ja-JP" b="0" dirty="0">
              <a:solidFill>
                <a:srgbClr val="CCCCCC"/>
              </a:solidFill>
              <a:effectLst/>
              <a:latin typeface="Consolas" panose="020B0609020204030204" pitchFamily="49" charset="0"/>
            </a:endParaRPr>
          </a:p>
          <a:p>
            <a:pPr>
              <a:lnSpc>
                <a:spcPts val="1425"/>
              </a:lnSpc>
            </a:pPr>
            <a:r>
              <a:rPr lang="en-US" altLang="ja-JP" b="0" dirty="0">
                <a:solidFill>
                  <a:srgbClr val="CCCCCC"/>
                </a:solidFill>
                <a:effectLst/>
                <a:latin typeface="Consolas" panose="020B0609020204030204" pitchFamily="49" charset="0"/>
              </a:rPr>
              <a:t>    </a:t>
            </a:r>
            <a:r>
              <a:rPr lang="en-US" altLang="ja-JP" b="0" dirty="0">
                <a:solidFill>
                  <a:srgbClr val="569CD6"/>
                </a:solidFill>
                <a:effectLst/>
                <a:latin typeface="Consolas" panose="020B0609020204030204" pitchFamily="49" charset="0"/>
              </a:rPr>
              <a:t>double</a:t>
            </a:r>
            <a:r>
              <a:rPr lang="en-US" altLang="ja-JP" b="0" dirty="0">
                <a:solidFill>
                  <a:srgbClr val="CCCCCC"/>
                </a:solidFill>
                <a:effectLst/>
                <a:latin typeface="Consolas" panose="020B0609020204030204" pitchFamily="49" charset="0"/>
              </a:rPr>
              <a:t> </a:t>
            </a:r>
            <a:r>
              <a:rPr lang="en-US" altLang="ja-JP" b="0" dirty="0" err="1">
                <a:solidFill>
                  <a:srgbClr val="9CDCFE"/>
                </a:solidFill>
                <a:effectLst/>
                <a:latin typeface="Consolas" panose="020B0609020204030204" pitchFamily="49" charset="0"/>
              </a:rPr>
              <a:t>va</a:t>
            </a:r>
            <a:r>
              <a:rPr lang="en-US" altLang="ja-JP" b="0" dirty="0">
                <a:solidFill>
                  <a:srgbClr val="CCCCCC"/>
                </a:solidFill>
                <a:effectLst/>
                <a:latin typeface="Consolas" panose="020B0609020204030204" pitchFamily="49" charset="0"/>
              </a:rPr>
              <a:t>;</a:t>
            </a:r>
          </a:p>
          <a:p>
            <a:pPr>
              <a:lnSpc>
                <a:spcPts val="1425"/>
              </a:lnSpc>
            </a:pPr>
            <a:r>
              <a:rPr lang="en-US" altLang="ja-JP" b="0" dirty="0">
                <a:solidFill>
                  <a:srgbClr val="CCCCCC"/>
                </a:solidFill>
                <a:effectLst/>
                <a:latin typeface="Consolas" panose="020B0609020204030204" pitchFamily="49" charset="0"/>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endParaRPr lang="en-US" altLang="ja-JP" dirty="0">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rcRect t="5046"/>
          <a:stretch/>
        </p:blipFill>
        <p:spPr>
          <a:xfrm>
            <a:off x="2006715" y="2033844"/>
            <a:ext cx="4558094" cy="4233825"/>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186492" y="5184543"/>
            <a:ext cx="2009260" cy="406976"/>
          </a:xfrm>
          <a:prstGeom prst="wedgeRoundRectCallout">
            <a:avLst>
              <a:gd name="adj1" fmla="val -46299"/>
              <a:gd name="adj2" fmla="val 16344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170527" y="3476270"/>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2845601" y="3836236"/>
            <a:ext cx="2565285"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言語を選択する</a:t>
            </a:r>
            <a:endParaRPr kumimoji="1" lang="en-US" altLang="ja-JP" sz="1800" dirty="0">
              <a:solidFill>
                <a:schemeClr val="tx1"/>
              </a:solidFill>
            </a:endParaRPr>
          </a:p>
          <a:p>
            <a:r>
              <a:rPr lang="ja-JP" altLang="en-US" sz="1800" dirty="0">
                <a:solidFill>
                  <a:schemeClr val="tx1"/>
                </a:solidFill>
              </a:rPr>
              <a:t>今回は「</a:t>
            </a:r>
            <a:r>
              <a:rPr lang="en-US" altLang="ja-JP" sz="1800" dirty="0">
                <a:solidFill>
                  <a:schemeClr val="tx1"/>
                </a:solidFill>
              </a:rPr>
              <a:t>C++</a:t>
            </a:r>
            <a:r>
              <a:rPr lang="ja-JP" altLang="en-US" sz="1800" dirty="0">
                <a:solidFill>
                  <a:schemeClr val="tx1"/>
                </a:solidFill>
              </a:rPr>
              <a:t>」を選択</a:t>
            </a:r>
            <a:endParaRPr kumimoji="1" lang="ja-JP" altLang="en-US" sz="1800"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33</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34</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34</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11</a:t>
            </a:r>
          </a:p>
          <a:p>
            <a:pPr lvl="2" eaLnBrk="1" hangingPunct="1">
              <a:lnSpc>
                <a:spcPct val="80000"/>
              </a:lnSpc>
            </a:pPr>
            <a:r>
              <a:rPr lang="ja-JP" altLang="en-US" sz="1400" dirty="0">
                <a:solidFill>
                  <a:srgbClr val="5F5F5F"/>
                </a:solidFill>
              </a:rPr>
              <a:t>画面下の「検索」に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8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B696F-B340-28D0-5064-30F1106B2AB3}"/>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4A7FE5F9-0AE1-A394-0A2A-06E4B4FF74FD}"/>
              </a:ext>
            </a:extLst>
          </p:cNvPr>
          <p:cNvPicPr>
            <a:picLocks noChangeAspect="1"/>
          </p:cNvPicPr>
          <p:nvPr/>
        </p:nvPicPr>
        <p:blipFill>
          <a:blip r:embed="rId3"/>
          <a:stretch>
            <a:fillRect/>
          </a:stretch>
        </p:blipFill>
        <p:spPr>
          <a:xfrm>
            <a:off x="2456765" y="1285755"/>
            <a:ext cx="5444164" cy="5409220"/>
          </a:xfrm>
          <a:prstGeom prst="rect">
            <a:avLst/>
          </a:prstGeom>
        </p:spPr>
      </p:pic>
      <p:sp>
        <p:nvSpPr>
          <p:cNvPr id="23554" name="スライド番号プレースホルダ 1">
            <a:extLst>
              <a:ext uri="{FF2B5EF4-FFF2-40B4-BE49-F238E27FC236}">
                <a16:creationId xmlns:a16="http://schemas.microsoft.com/office/drawing/2014/main" id="{D97DD71B-7406-78C7-D954-C9FC768D0B3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1170A961-851E-73A0-5D1A-70B7222EF4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8CD5DCE9-0DDA-868B-6FE4-8F5FA330E249}"/>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11</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8D5C8C53-8A61-E2DD-FC91-462C02F8385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sp>
        <p:nvSpPr>
          <p:cNvPr id="8" name="吹き出し: 四角形 7">
            <a:extLst>
              <a:ext uri="{FF2B5EF4-FFF2-40B4-BE49-F238E27FC236}">
                <a16:creationId xmlns:a16="http://schemas.microsoft.com/office/drawing/2014/main" id="{6B639F2D-05D1-D830-9C3F-5F7064181C89}"/>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画面下の「検索」に</a:t>
            </a:r>
            <a:endParaRPr lang="en-US" altLang="ja-JP" sz="1800" dirty="0">
              <a:solidFill>
                <a:schemeClr val="tx1"/>
              </a:solidFill>
            </a:endParaRPr>
          </a:p>
          <a:p>
            <a:pPr algn="ctr"/>
            <a:r>
              <a:rPr lang="ja-JP" altLang="en-US" sz="1800" dirty="0">
                <a:solidFill>
                  <a:schemeClr val="tx1"/>
                </a:solidFill>
              </a:rPr>
              <a:t>「</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89117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C0672DF-70E2-400A-9EC5-D5D911750743}"/>
              </a:ext>
            </a:extLst>
          </p:cNvPr>
          <p:cNvPicPr>
            <a:picLocks noChangeAspect="1"/>
          </p:cNvPicPr>
          <p:nvPr/>
        </p:nvPicPr>
        <p:blipFill>
          <a:blip r:embed="rId3"/>
          <a:stretch>
            <a:fillRect/>
          </a:stretch>
        </p:blipFill>
        <p:spPr>
          <a:xfrm>
            <a:off x="1858526" y="2442575"/>
            <a:ext cx="5278759" cy="3911750"/>
          </a:xfrm>
          <a:prstGeom prst="rect">
            <a:avLst/>
          </a:prstGeom>
        </p:spPr>
      </p:pic>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lang="en-US" altLang="ja-JP" sz="1800" dirty="0">
                <a:solidFill>
                  <a:schemeClr val="tx1"/>
                </a:solidFill>
              </a:rPr>
              <a:t>Code::Blocks         </a:t>
            </a:r>
            <a:r>
              <a:rPr kumimoji="1" lang="en-US" altLang="ja-JP" sz="1800" dirty="0">
                <a:solidFill>
                  <a:schemeClr val="tx1"/>
                </a:solidFill>
              </a:rPr>
              <a:t> </a:t>
            </a:r>
            <a:r>
              <a:rPr kumimoji="1" lang="ja-JP" altLang="en-US" sz="1800" dirty="0">
                <a:solidFill>
                  <a:schemeClr val="tx1"/>
                </a:solidFill>
              </a:rPr>
              <a:t>→</a:t>
            </a:r>
            <a:r>
              <a:rPr kumimoji="1" lang="en-US" altLang="ja-JP" sz="1800" dirty="0">
                <a:solidFill>
                  <a:schemeClr val="tx1"/>
                </a:solidFill>
              </a:rPr>
              <a:t> </a:t>
            </a:r>
            <a:r>
              <a:rPr kumimoji="1" lang="en-US" altLang="ja-JP" sz="1800" dirty="0" err="1">
                <a:solidFill>
                  <a:schemeClr val="tx1"/>
                </a:solidFill>
              </a:rPr>
              <a:t>CodeBlocks</a:t>
            </a:r>
            <a:r>
              <a:rPr kumimoji="1" lang="en-US" altLang="ja-JP" sz="1800" dirty="0">
                <a:solidFill>
                  <a:schemeClr val="tx1"/>
                </a:solidFill>
              </a:rPr>
              <a:t>-Unix </a:t>
            </a:r>
            <a:r>
              <a:rPr kumimoji="1" lang="en-US" altLang="ja-JP" sz="1800" dirty="0" err="1">
                <a:solidFill>
                  <a:schemeClr val="tx1"/>
                </a:solidFill>
              </a:rPr>
              <a:t>Makefiles</a:t>
            </a:r>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17 2022</a:t>
            </a:r>
            <a:r>
              <a:rPr lang="ja-JP" altLang="en-US" sz="1800" dirty="0">
                <a:solidFill>
                  <a:schemeClr val="tx1"/>
                </a:solidFill>
              </a:rPr>
              <a:t>」を指定</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63</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63</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err="1">
                <a:solidFill>
                  <a:srgbClr val="5F5F5F"/>
                </a:solidFill>
              </a:rPr>
              <a:t>RTMTutorial</a:t>
            </a:r>
            <a:r>
              <a:rPr lang="ja-JP" altLang="en-US" sz="1600" kern="0">
                <a:solidFill>
                  <a:srgbClr val="5F5F5F"/>
                </a:solidFill>
              </a:rPr>
              <a:t>フォルダの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kern="0" dirty="0">
                <a:solidFill>
                  <a:srgbClr val="5F5F5F"/>
                </a:solidFill>
              </a:rPr>
              <a:t>Windows 11</a:t>
            </a:r>
          </a:p>
          <a:p>
            <a:pPr lvl="3" eaLnBrk="1" hangingPunct="1">
              <a:lnSpc>
                <a:spcPct val="80000"/>
              </a:lnSpc>
              <a:defRPr/>
            </a:pPr>
            <a:r>
              <a:rPr lang="ja-JP" altLang="en-US" sz="1200" kern="0" dirty="0">
                <a:solidFill>
                  <a:srgbClr val="5F5F5F"/>
                </a:solidFill>
              </a:rPr>
              <a:t>画面下の「検索」に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6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openrtp2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5"/>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a:extLst>
              <a:ext uri="{FF2B5EF4-FFF2-40B4-BE49-F238E27FC236}">
                <a16:creationId xmlns:a16="http://schemas.microsoft.com/office/drawing/2014/main" id="{0202A129-E5B4-46E3-9C17-719E2E280D4E}"/>
              </a:ext>
            </a:extLst>
          </p:cNvPr>
          <p:cNvPicPr>
            <a:picLocks noChangeAspect="1"/>
          </p:cNvPicPr>
          <p:nvPr/>
        </p:nvPicPr>
        <p:blipFill>
          <a:blip r:embed="rId4"/>
          <a:stretch>
            <a:fillRect/>
          </a:stretch>
        </p:blipFill>
        <p:spPr>
          <a:xfrm>
            <a:off x="1746993" y="1720850"/>
            <a:ext cx="5650013" cy="1450976"/>
          </a:xfrm>
          <a:prstGeom prst="rect">
            <a:avLst/>
          </a:prstGeom>
        </p:spPr>
      </p:pic>
      <p:sp>
        <p:nvSpPr>
          <p:cNvPr id="12" name="吹き出し: 角を丸めた四角形 11">
            <a:extLst>
              <a:ext uri="{FF2B5EF4-FFF2-40B4-BE49-F238E27FC236}">
                <a16:creationId xmlns:a16="http://schemas.microsoft.com/office/drawing/2014/main" id="{6BE6B4BF-92CD-41FE-82F9-A31BBAF26E99}"/>
              </a:ext>
            </a:extLst>
          </p:cNvPr>
          <p:cNvSpPr/>
          <p:nvPr/>
        </p:nvSpPr>
        <p:spPr>
          <a:xfrm>
            <a:off x="2366754" y="2398847"/>
            <a:ext cx="3735415" cy="1287328"/>
          </a:xfrm>
          <a:prstGeom prst="wedgeRoundRectCallout">
            <a:avLst>
              <a:gd name="adj1" fmla="val -25416"/>
              <a:gd name="adj2" fmla="val -8138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000" dirty="0">
                <a:solidFill>
                  <a:schemeClr val="tx1"/>
                </a:solidFill>
              </a:rPr>
              <a:t>「</a:t>
            </a:r>
            <a:r>
              <a:rPr lang="en-US" altLang="ja-JP" sz="2000" dirty="0">
                <a:solidFill>
                  <a:schemeClr val="tx1"/>
                </a:solidFill>
              </a:rPr>
              <a:t>All Deactivate</a:t>
            </a:r>
            <a:r>
              <a:rPr lang="ja-JP" altLang="en-US" sz="2000" dirty="0">
                <a:solidFill>
                  <a:schemeClr val="tx1"/>
                </a:solidFill>
              </a:rPr>
              <a:t>」ボタンを押す</a:t>
            </a:r>
            <a:endParaRPr kumimoji="1" lang="ja-JP" altLang="en-US" sz="2000" dirty="0">
              <a:solidFill>
                <a:schemeClr val="tx1"/>
              </a:solidFill>
            </a:endParaRPr>
          </a:p>
        </p:txBody>
      </p:sp>
      <p:sp>
        <p:nvSpPr>
          <p:cNvPr id="13" name="正方形/長方形 12">
            <a:extLst>
              <a:ext uri="{FF2B5EF4-FFF2-40B4-BE49-F238E27FC236}">
                <a16:creationId xmlns:a16="http://schemas.microsoft.com/office/drawing/2014/main" id="{10D0A5C3-3043-4811-AE80-A32A20C45B0B}"/>
              </a:ext>
            </a:extLst>
          </p:cNvPr>
          <p:cNvSpPr/>
          <p:nvPr/>
        </p:nvSpPr>
        <p:spPr>
          <a:xfrm>
            <a:off x="2996825" y="1785582"/>
            <a:ext cx="360040" cy="315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C759F1C-229E-4F11-9BF6-DA6047D623B3}"/>
              </a:ext>
            </a:extLst>
          </p:cNvPr>
          <p:cNvPicPr>
            <a:picLocks noChangeAspect="1"/>
          </p:cNvPicPr>
          <p:nvPr/>
        </p:nvPicPr>
        <p:blipFill>
          <a:blip r:embed="rId5"/>
          <a:stretch>
            <a:fillRect/>
          </a:stretch>
        </p:blipFill>
        <p:spPr>
          <a:xfrm>
            <a:off x="3803851" y="2846484"/>
            <a:ext cx="698656" cy="69865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545CA-C9B3-E5CC-A2A5-6DD9E0AEA271}"/>
            </a:ext>
          </a:extLst>
        </p:cNvPr>
        <p:cNvGrpSpPr/>
        <p:nvPr/>
      </p:nvGrpSpPr>
      <p:grpSpPr>
        <a:xfrm>
          <a:off x="0" y="0"/>
          <a:ext cx="0" cy="0"/>
          <a:chOff x="0" y="0"/>
          <a:chExt cx="0" cy="0"/>
        </a:xfrm>
      </p:grpSpPr>
      <p:pic>
        <p:nvPicPr>
          <p:cNvPr id="5" name="図 4">
            <a:extLst>
              <a:ext uri="{FF2B5EF4-FFF2-40B4-BE49-F238E27FC236}">
                <a16:creationId xmlns:a16="http://schemas.microsoft.com/office/drawing/2014/main" id="{1A2EBE63-117A-5CED-0F65-7B7359C1A1F1}"/>
              </a:ext>
            </a:extLst>
          </p:cNvPr>
          <p:cNvPicPr>
            <a:picLocks noChangeAspect="1"/>
          </p:cNvPicPr>
          <p:nvPr/>
        </p:nvPicPr>
        <p:blipFill>
          <a:blip r:embed="rId3"/>
          <a:stretch>
            <a:fillRect/>
          </a:stretch>
        </p:blipFill>
        <p:spPr>
          <a:xfrm>
            <a:off x="2681790" y="1571250"/>
            <a:ext cx="4915156" cy="5004175"/>
          </a:xfrm>
          <a:prstGeom prst="rect">
            <a:avLst/>
          </a:prstGeom>
        </p:spPr>
      </p:pic>
      <p:sp>
        <p:nvSpPr>
          <p:cNvPr id="23554" name="スライド番号プレースホルダ 1">
            <a:extLst>
              <a:ext uri="{FF2B5EF4-FFF2-40B4-BE49-F238E27FC236}">
                <a16:creationId xmlns:a16="http://schemas.microsoft.com/office/drawing/2014/main" id="{218883D4-D956-AF5F-0B4E-A1307A4427E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4694F4C5-4E5F-01CD-B81B-287B5082A41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005C74C8-980D-A6F7-1FA6-BCB863E575DF}"/>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11</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0813EEC2-6272-27D9-4326-9F761581314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3" name="吹き出し: 四角形 2">
            <a:extLst>
              <a:ext uri="{FF2B5EF4-FFF2-40B4-BE49-F238E27FC236}">
                <a16:creationId xmlns:a16="http://schemas.microsoft.com/office/drawing/2014/main" id="{DA8F0A64-DFF3-6B8F-A97B-850A1D5BB2C3}"/>
              </a:ext>
            </a:extLst>
          </p:cNvPr>
          <p:cNvSpPr/>
          <p:nvPr/>
        </p:nvSpPr>
        <p:spPr>
          <a:xfrm>
            <a:off x="386536" y="5454225"/>
            <a:ext cx="2430270" cy="855095"/>
          </a:xfrm>
          <a:prstGeom prst="wedgeRectCallout">
            <a:avLst>
              <a:gd name="adj1" fmla="val 60562"/>
              <a:gd name="adj2" fmla="val 5188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画面下の「検索」に</a:t>
            </a:r>
            <a:endParaRPr lang="en-US" altLang="ja-JP" sz="1800" dirty="0">
              <a:solidFill>
                <a:schemeClr val="tx1"/>
              </a:solidFill>
            </a:endParaRPr>
          </a:p>
          <a:p>
            <a:pPr algn="ctr"/>
            <a:r>
              <a:rPr lang="ja-JP" altLang="en-US" sz="1800" dirty="0">
                <a:solidFill>
                  <a:schemeClr val="tx1"/>
                </a:solidFill>
              </a:rPr>
              <a:t>「</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30858775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370658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2</a:t>
            </a:r>
            <a:r>
              <a:rPr lang="ja-JP" altLang="en-US" sz="1800" kern="0" dirty="0">
                <a:solidFill>
                  <a:srgbClr val="5F5F5F"/>
                </a:solidFill>
              </a:rPr>
              <a:t>つ並んだトグルスイッチの内側のスイッチをオンにする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つ並んだボタンの中央のボタンを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a:t>
            </a:r>
            <a:r>
              <a:rPr lang="ja-JP" altLang="en-US" sz="1800" b="1" kern="0" dirty="0">
                <a:solidFill>
                  <a:schemeClr val="tx1">
                    <a:lumMod val="75000"/>
                    <a:lumOff val="25000"/>
                  </a:schemeClr>
                </a:solidFill>
              </a:rPr>
              <a:t> </a:t>
            </a:r>
            <a:r>
              <a:rPr lang="en-US" altLang="ja-JP" sz="1800" b="1" kern="0" dirty="0">
                <a:solidFill>
                  <a:schemeClr val="tx1">
                    <a:lumMod val="75000"/>
                    <a:lumOff val="25000"/>
                  </a:schemeClr>
                </a:solidFill>
              </a:rPr>
              <a:t>V3</a:t>
            </a:r>
            <a:r>
              <a:rPr lang="en-US" altLang="ja-JP" sz="1800" kern="0" dirty="0">
                <a:solidFill>
                  <a:schemeClr val="tx1">
                    <a:lumMod val="75000"/>
                    <a:lumOff val="25000"/>
                  </a:schemeClr>
                </a:solidFill>
              </a:rPr>
              <a:t> (LiDAR</a:t>
            </a:r>
            <a:r>
              <a:rPr lang="ja-JP" altLang="en-US" sz="1800" kern="0" dirty="0">
                <a:solidFill>
                  <a:schemeClr val="tx1">
                    <a:lumMod val="75000"/>
                    <a:lumOff val="25000"/>
                  </a:schemeClr>
                </a:solidFill>
              </a:rPr>
              <a:t>が付属している</a:t>
            </a:r>
            <a:r>
              <a:rPr lang="en-US" altLang="ja-JP" sz="1800" kern="0" dirty="0">
                <a:solidFill>
                  <a:schemeClr val="tx1">
                    <a:lumMod val="75000"/>
                    <a:lumOff val="25000"/>
                  </a:schemeClr>
                </a:solidFill>
              </a:rPr>
              <a:t>) </a:t>
            </a:r>
            <a:r>
              <a:rPr lang="ja-JP" altLang="en-US" sz="1800" kern="0" dirty="0">
                <a:solidFill>
                  <a:schemeClr val="tx1">
                    <a:lumMod val="75000"/>
                    <a:lumOff val="25000"/>
                  </a:schemeClr>
                </a:solidFill>
              </a:rPr>
              <a:t>の</a:t>
            </a:r>
            <a:r>
              <a:rPr lang="ja-JP" altLang="en-US" sz="1800" kern="0" dirty="0">
                <a:solidFill>
                  <a:srgbClr val="5F5F5F"/>
                </a:solidFill>
              </a:rPr>
              <a:t>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366755" y="2398847"/>
            <a:ext cx="1774948" cy="715118"/>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a:t>
            </a:r>
            <a:r>
              <a:rPr lang="ja-JP" altLang="en-US" sz="2000" dirty="0">
                <a:solidFill>
                  <a:schemeClr val="tx1"/>
                </a:solidFill>
              </a:rPr>
              <a:t>をクリックして終了する</a:t>
            </a:r>
            <a:endParaRPr kumimoji="1" lang="ja-JP" altLang="en-US" sz="2000"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7" y="3860596"/>
            <a:ext cx="2577924" cy="793480"/>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System Editor</a:t>
            </a:r>
            <a:r>
              <a:rPr kumimoji="1" lang="ja-JP" altLang="en-US" sz="2000"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4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0" y="3016852"/>
            <a:ext cx="3905770" cy="1177233"/>
          </a:xfrm>
          <a:prstGeom prst="wedgeRoundRectCallout">
            <a:avLst>
              <a:gd name="adj1" fmla="val -5184"/>
              <a:gd name="adj2" fmla="val -598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ネームサーバー起動ボタンを押すと、ネームサーバー再起動</a:t>
            </a:r>
            <a:endParaRPr kumimoji="1" lang="ja-JP" altLang="en-US" sz="1800"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2195578" y="3656634"/>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611560" y="2545295"/>
            <a:ext cx="3255376" cy="1198739"/>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コンセントのアイコンをクリック</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1875463" y="2978950"/>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System Editor</a:t>
            </a:r>
            <a:r>
              <a:rPr lang="ja-JP" altLang="en-US" sz="3200">
                <a:solidFill>
                  <a:srgbClr val="5F5F5F"/>
                </a:solidFill>
              </a:rPr>
              <a:t>の</a:t>
            </a:r>
            <a:r>
              <a:rPr lang="ja-JP" altLang="en-US" sz="3200" dirty="0">
                <a:solidFill>
                  <a:srgbClr val="5F5F5F"/>
                </a:solidFill>
              </a:rPr>
              <a:t>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en-US" altLang="ja-JP" sz="2400" kern="0" dirty="0">
                <a:solidFill>
                  <a:srgbClr val="5F5F5F"/>
                </a:solidFill>
              </a:rPr>
              <a:t>2</a:t>
            </a:r>
            <a:r>
              <a:rPr lang="ja-JP" altLang="en-US" sz="2400" kern="0" dirty="0">
                <a:solidFill>
                  <a:srgbClr val="5F5F5F"/>
                </a:solidFill>
              </a:rPr>
              <a:t>つ並んだ</a:t>
            </a:r>
            <a:r>
              <a:rPr lang="ja-JP" altLang="en-US" sz="2400" kern="0">
                <a:solidFill>
                  <a:srgbClr val="5F5F5F"/>
                </a:solidFill>
              </a:rPr>
              <a:t>トグルスイッチの外側</a:t>
            </a:r>
            <a:r>
              <a:rPr lang="ja-JP" altLang="en-US" sz="2400" kern="0" dirty="0">
                <a:solidFill>
                  <a:srgbClr val="5F5F5F"/>
                </a:solidFill>
              </a:rPr>
              <a:t>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41039</TotalTime>
  <Words>4702</Words>
  <Application>Microsoft Office PowerPoint</Application>
  <PresentationFormat>画面に合わせる (4:3)</PresentationFormat>
  <Paragraphs>1587</Paragraphs>
  <Slides>134</Slides>
  <Notes>127</Notes>
  <HiddenSlides>0</HiddenSlides>
  <MMClips>0</MMClips>
  <ScaleCrop>false</ScaleCrop>
  <HeadingPairs>
    <vt:vector size="8" baseType="variant">
      <vt:variant>
        <vt:lpstr>使用されているフォント</vt:lpstr>
      </vt:variant>
      <vt:variant>
        <vt:i4>4</vt:i4>
      </vt:variant>
      <vt:variant>
        <vt:lpstr>テーマ</vt:lpstr>
      </vt:variant>
      <vt:variant>
        <vt:i4>1</vt:i4>
      </vt:variant>
      <vt:variant>
        <vt:lpstr>埋め込まれた OLE サーバー</vt:lpstr>
      </vt:variant>
      <vt:variant>
        <vt:i4>1</vt:i4>
      </vt:variant>
      <vt:variant>
        <vt:lpstr>スライド タイトル</vt:lpstr>
      </vt:variant>
      <vt:variant>
        <vt:i4>134</vt:i4>
      </vt:variant>
    </vt:vector>
  </HeadingPairs>
  <TitlesOfParts>
    <vt:vector size="140" baseType="lpstr">
      <vt:lpstr>ＭＳ Ｐゴシック</vt:lpstr>
      <vt:lpstr>ヒラギノ角ゴ Pro W3</vt:lpstr>
      <vt:lpstr>Arial</vt:lpstr>
      <vt:lpstr>Consolas</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PowerPoint プレゼンテーション</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Editorの表示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ネームサーバーの起動</vt:lpstr>
      <vt:lpstr>RT System Editorに関する設定</vt:lpstr>
      <vt:lpstr>進捗の確認</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1424</cp:revision>
  <cp:lastPrinted>2019-07-10T23:29:21Z</cp:lastPrinted>
  <dcterms:created xsi:type="dcterms:W3CDTF">2005-10-20T13:06:43Z</dcterms:created>
  <dcterms:modified xsi:type="dcterms:W3CDTF">2025-04-01T06:27:47Z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